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28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7.png" ContentType="image/png"/>
  <Override PartName="/ppt/media/image56.png" ContentType="image/png"/>
  <Override PartName="/ppt/media/image55.png" ContentType="image/png"/>
  <Override PartName="/ppt/media/image20.jpeg" ContentType="image/jpeg"/>
  <Override PartName="/ppt/media/image53.png" ContentType="image/png"/>
  <Override PartName="/ppt/media/image52.png" ContentType="image/png"/>
  <Override PartName="/ppt/media/image50.png" ContentType="image/png"/>
  <Override PartName="/ppt/media/image42.png" ContentType="image/png"/>
  <Override PartName="/ppt/media/image26.jpeg" ContentType="image/jpeg"/>
  <Override PartName="/ppt/media/image32.png" ContentType="image/png"/>
  <Override PartName="/ppt/media/image2.png" ContentType="image/png"/>
  <Override PartName="/ppt/media/image33.png" ContentType="image/png"/>
  <Override PartName="/ppt/media/image3.png" ContentType="image/png"/>
  <Override PartName="/ppt/media/image40.png" ContentType="image/png"/>
  <Override PartName="/ppt/media/image51.png" ContentType="image/png"/>
  <Override PartName="/ppt/media/image4.jpeg" ContentType="image/jpeg"/>
  <Override PartName="/ppt/media/image11.jpeg" ContentType="image/jpeg"/>
  <Override PartName="/ppt/media/image24.png" ContentType="image/png"/>
  <Override PartName="/ppt/media/image31.png" ContentType="image/png"/>
  <Override PartName="/ppt/media/image1.png" ContentType="image/png"/>
  <Override PartName="/ppt/media/image66.png" ContentType="image/png"/>
  <Override PartName="/ppt/media/image28.png" ContentType="image/png"/>
  <Override PartName="/ppt/media/image65.png" ContentType="image/png"/>
  <Override PartName="/ppt/media/image15.jpeg" ContentType="image/jpeg"/>
  <Override PartName="/ppt/media/image64.png" ContentType="image/png"/>
  <Override PartName="/ppt/media/image17.png" ContentType="image/png"/>
  <Override PartName="/ppt/media/image25.png" ContentType="image/png"/>
  <Override PartName="/ppt/media/image62.png" ContentType="image/png"/>
  <Override PartName="/ppt/media/image27.png" ContentType="image/png"/>
  <Override PartName="/ppt/media/image22.png" ContentType="image/png"/>
  <Override PartName="/ppt/media/image59.png" ContentType="image/png"/>
  <Override PartName="/ppt/media/image60.png" ContentType="image/png"/>
  <Override PartName="/ppt/media/image58.png" ContentType="image/png"/>
  <Override PartName="/ppt/media/image21.png" ContentType="image/png"/>
  <Override PartName="/ppt/media/image5.jpeg" ContentType="image/jpeg"/>
  <Override PartName="/ppt/media/image61.png" ContentType="image/png"/>
  <Override PartName="/ppt/media/image19.png" ContentType="image/png"/>
  <Override PartName="/ppt/media/image7.jpeg" ContentType="image/jpeg"/>
  <Override PartName="/ppt/media/image16.png" ContentType="image/png"/>
  <Override PartName="/ppt/media/image10.jpeg" ContentType="image/jpeg"/>
  <Override PartName="/ppt/media/image63.jpeg" ContentType="image/jpeg"/>
  <Override PartName="/ppt/media/image29.png" ContentType="image/png"/>
  <Override PartName="/ppt/media/image18.png" ContentType="image/png"/>
  <Override PartName="/ppt/media/image6.png" ContentType="image/png"/>
  <Override PartName="/ppt/media/image12.jpeg" ContentType="image/jpeg"/>
  <Override PartName="/ppt/media/image34.png" ContentType="image/png"/>
  <Override PartName="/ppt/media/image14.jpeg" ContentType="image/jpeg"/>
  <Override PartName="/ppt/media/image54.png" ContentType="image/png"/>
  <Override PartName="/ppt/media/image8.png" ContentType="image/png"/>
  <Override PartName="/ppt/media/image38.png" ContentType="image/png"/>
  <Override PartName="/ppt/media/image36.png" ContentType="image/png"/>
  <Override PartName="/ppt/media/image9.jpeg" ContentType="image/jpeg"/>
  <Override PartName="/ppt/media/image48.png" ContentType="image/png"/>
  <Override PartName="/ppt/media/image23.png" ContentType="image/png"/>
  <Override PartName="/ppt/media/image13.jpeg" ContentType="image/jpeg"/>
  <Override PartName="/ppt/media/image44.png" ContentType="image/png"/>
  <Override PartName="/ppt/media/image30.jpeg" ContentType="image/jpeg"/>
  <Override PartName="/ppt/media/image35.png" ContentType="image/png"/>
  <Override PartName="/ppt/media/image37.png" ContentType="image/png"/>
  <Override PartName="/ppt/media/image39.png" ContentType="image/png"/>
  <Override PartName="/ppt/media/image41.png" ContentType="image/png"/>
  <Override PartName="/ppt/media/image43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A05DE78-36CA-4BB3-BEB1-589DFE04A09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C68D7A5-9BAC-4A79-A8CC-84DB5AD8286A}" type="slidenum">
              <a:rPr b="0" lang="en-MY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00147A7-2CD1-4862-A30B-F85AC88B1976}" type="slidenum">
              <a:rPr b="0" lang="en-MY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C35C581-1B7B-4875-8B81-73E421798B16}" type="slidenum">
              <a:rPr b="0" lang="en-MY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AE6BCBF-097F-405C-9E8A-3CFA138A8F71}" type="slidenum">
              <a:rPr b="0" lang="en-MY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F5CBADF-CEEF-4C94-BF86-7F33911B49B7}" type="slidenum">
              <a:rPr b="0" lang="en-MY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6E1F37B-FFB8-4D70-B7CF-3A86EFF42B86}" type="slidenum">
              <a:rPr b="0" lang="en-MY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6FB98E7-1DC8-4155-BA17-E40D82FA349E}" type="slidenum">
              <a:rPr b="0" lang="en-MY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276C02A-A4FA-4278-AF7E-CFDB6D559EFD}" type="datetime">
              <a:rPr b="0" lang="en-MY" sz="1200" spc="-1" strike="noStrike">
                <a:solidFill>
                  <a:srgbClr val="8b8b8b"/>
                </a:solidFill>
                <a:latin typeface="Calibri"/>
              </a:rPr>
              <a:t>06/06/22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0A5EC17-6136-4FFE-AC5C-0047C1BF6BF3}" type="slidenum">
              <a:rPr b="0" lang="en-MY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0F39CF0-A971-4780-9F09-B5750CA71092}" type="datetime">
              <a:rPr b="0" lang="en-MY" sz="1200" spc="-1" strike="noStrike">
                <a:solidFill>
                  <a:srgbClr val="8b8b8b"/>
                </a:solidFill>
                <a:latin typeface="Calibri"/>
              </a:rPr>
              <a:t>06/06/22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617FD8D-46AC-4AC1-9857-3274060CF6D1}" type="slidenum">
              <a:rPr b="0" lang="en-MY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50168E9-04EB-4D8A-8C8A-F30EC64FFB9D}" type="datetime">
              <a:rPr b="0" lang="en-MY" sz="1200" spc="-1" strike="noStrike">
                <a:solidFill>
                  <a:srgbClr val="8b8b8b"/>
                </a:solidFill>
                <a:latin typeface="Calibri"/>
              </a:rPr>
              <a:t>06/06/22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8413227-CCDF-4840-B6F8-10FE68AE594D}" type="slidenum">
              <a:rPr b="0" lang="en-MY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jpe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247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700560" y="1122480"/>
            <a:ext cx="1105020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Introduction to Machine Learning</a:t>
            </a:r>
            <a:br/>
            <a:r>
              <a:rPr b="0" lang="en-US" sz="3200" spc="-1" strike="noStrike">
                <a:solidFill>
                  <a:srgbClr val="ffffff"/>
                </a:solidFill>
                <a:latin typeface="Segoe Ul light"/>
              </a:rPr>
              <a:t>Part I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700560" y="359244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Segoe Ul light"/>
              </a:rPr>
              <a:t>Mehran Behjati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32" name="Picture 2" descr="UKM Logo PNG Vector (AI) Free Download"/>
          <p:cNvPicPr/>
          <p:nvPr/>
        </p:nvPicPr>
        <p:blipFill>
          <a:blip r:embed="rId1"/>
          <a:stretch/>
        </p:blipFill>
        <p:spPr>
          <a:xfrm>
            <a:off x="779760" y="5330520"/>
            <a:ext cx="2082240" cy="1117440"/>
          </a:xfrm>
          <a:prstGeom prst="rect">
            <a:avLst/>
          </a:prstGeom>
          <a:ln>
            <a:noFill/>
          </a:ln>
        </p:spPr>
      </p:pic>
      <p:pic>
        <p:nvPicPr>
          <p:cNvPr id="133" name="Picture 4" descr=""/>
          <p:cNvPicPr/>
          <p:nvPr/>
        </p:nvPicPr>
        <p:blipFill>
          <a:blip r:embed="rId2"/>
          <a:stretch/>
        </p:blipFill>
        <p:spPr>
          <a:xfrm>
            <a:off x="10954800" y="566424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Regression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1" name="Picture 2" descr="How to reduce carbon emissions with lightweight composite technology |  Coats - Coats"/>
          <p:cNvPicPr/>
          <p:nvPr/>
        </p:nvPicPr>
        <p:blipFill>
          <a:blip r:embed="rId1"/>
          <a:stretch/>
        </p:blipFill>
        <p:spPr>
          <a:xfrm>
            <a:off x="872280" y="2431800"/>
            <a:ext cx="5223240" cy="2942280"/>
          </a:xfrm>
          <a:prstGeom prst="rect">
            <a:avLst/>
          </a:prstGeom>
          <a:ln>
            <a:noFill/>
          </a:ln>
        </p:spPr>
      </p:pic>
      <p:pic>
        <p:nvPicPr>
          <p:cNvPr id="212" name="Picture 4" descr=""/>
          <p:cNvPicPr/>
          <p:nvPr/>
        </p:nvPicPr>
        <p:blipFill>
          <a:blip r:embed="rId2"/>
          <a:stretch/>
        </p:blipFill>
        <p:spPr>
          <a:xfrm>
            <a:off x="6479640" y="2431800"/>
            <a:ext cx="4839840" cy="3272040"/>
          </a:xfrm>
          <a:prstGeom prst="rect">
            <a:avLst/>
          </a:prstGeom>
          <a:ln>
            <a:noFill/>
          </a:ln>
        </p:spPr>
      </p:pic>
      <p:sp>
        <p:nvSpPr>
          <p:cNvPr id="213" name="Line 3"/>
          <p:cNvSpPr/>
          <p:nvPr/>
        </p:nvSpPr>
        <p:spPr>
          <a:xfrm flipV="1">
            <a:off x="7245360" y="2824920"/>
            <a:ext cx="3307680" cy="2156400"/>
          </a:xfrm>
          <a:prstGeom prst="line">
            <a:avLst/>
          </a:prstGeom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Classification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5" name="Picture 2" descr="Classification Analysis on Telco Customer Churn — jnyh"/>
          <p:cNvPicPr/>
          <p:nvPr/>
        </p:nvPicPr>
        <p:blipFill>
          <a:blip r:embed="rId1"/>
          <a:stretch/>
        </p:blipFill>
        <p:spPr>
          <a:xfrm>
            <a:off x="2915280" y="2071800"/>
            <a:ext cx="6360840" cy="2305440"/>
          </a:xfrm>
          <a:prstGeom prst="rect">
            <a:avLst/>
          </a:prstGeom>
          <a:ln>
            <a:noFill/>
          </a:ln>
        </p:spPr>
      </p:pic>
      <p:pic>
        <p:nvPicPr>
          <p:cNvPr id="216" name="Picture 5" descr=""/>
          <p:cNvPicPr/>
          <p:nvPr/>
        </p:nvPicPr>
        <p:blipFill>
          <a:blip r:embed="rId2"/>
          <a:stretch/>
        </p:blipFill>
        <p:spPr>
          <a:xfrm>
            <a:off x="1130400" y="4758840"/>
            <a:ext cx="9930600" cy="165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Clustering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It is unsupervised, so there is no label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9" name="Picture 8" descr=""/>
          <p:cNvPicPr/>
          <p:nvPr/>
        </p:nvPicPr>
        <p:blipFill>
          <a:blip r:embed="rId1"/>
          <a:stretch/>
        </p:blipFill>
        <p:spPr>
          <a:xfrm>
            <a:off x="3530520" y="2551680"/>
            <a:ext cx="5130360" cy="394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ML Enablers 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838080" y="1825560"/>
            <a:ext cx="5120280" cy="2285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4"/>
          <p:cNvSpPr/>
          <p:nvPr/>
        </p:nvSpPr>
        <p:spPr>
          <a:xfrm>
            <a:off x="838080" y="4246560"/>
            <a:ext cx="5120280" cy="2285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5"/>
          <p:cNvSpPr/>
          <p:nvPr/>
        </p:nvSpPr>
        <p:spPr>
          <a:xfrm>
            <a:off x="6233040" y="1825560"/>
            <a:ext cx="5120280" cy="2285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6"/>
          <p:cNvSpPr/>
          <p:nvPr/>
        </p:nvSpPr>
        <p:spPr>
          <a:xfrm>
            <a:off x="6233040" y="4246560"/>
            <a:ext cx="5120280" cy="2285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6" name="Picture 2" descr="Data icon PNG and SVG Vector Free Download"/>
          <p:cNvPicPr/>
          <p:nvPr/>
        </p:nvPicPr>
        <p:blipFill>
          <a:blip r:embed="rId1"/>
          <a:stretch/>
        </p:blipFill>
        <p:spPr>
          <a:xfrm>
            <a:off x="4150800" y="2601360"/>
            <a:ext cx="1096920" cy="1316520"/>
          </a:xfrm>
          <a:prstGeom prst="rect">
            <a:avLst/>
          </a:prstGeom>
          <a:ln>
            <a:noFill/>
          </a:ln>
        </p:spPr>
      </p:pic>
      <p:pic>
        <p:nvPicPr>
          <p:cNvPr id="227" name="Picture 4" descr="grey processor line icon on white Stock Footage Video (100% Royalty-free)  1027885640 | Shutterstock"/>
          <p:cNvPicPr/>
          <p:nvPr/>
        </p:nvPicPr>
        <p:blipFill>
          <a:blip r:embed="rId2"/>
          <a:srcRect l="31455" t="16701" r="31735" b="17551"/>
          <a:stretch/>
        </p:blipFill>
        <p:spPr>
          <a:xfrm>
            <a:off x="4158360" y="5356440"/>
            <a:ext cx="1096920" cy="1104120"/>
          </a:xfrm>
          <a:prstGeom prst="rect">
            <a:avLst/>
          </a:prstGeom>
          <a:ln>
            <a:noFill/>
          </a:ln>
        </p:spPr>
      </p:pic>
      <p:sp>
        <p:nvSpPr>
          <p:cNvPr id="228" name="CustomShape 7"/>
          <p:cNvSpPr/>
          <p:nvPr/>
        </p:nvSpPr>
        <p:spPr>
          <a:xfrm>
            <a:off x="954360" y="1985400"/>
            <a:ext cx="27709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Segoe Ul light"/>
              </a:rPr>
              <a:t>Data availability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9" name="CustomShape 8"/>
          <p:cNvSpPr/>
          <p:nvPr/>
        </p:nvSpPr>
        <p:spPr>
          <a:xfrm>
            <a:off x="954360" y="4346640"/>
            <a:ext cx="42008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Segoe Ul light"/>
              </a:rPr>
              <a:t>Computational power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Segoe Ul light"/>
              </a:rPr>
              <a:t>TPU, GPU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Segoe Ul light"/>
              </a:rPr>
              <a:t>Cortex-M, microNPUs (TinyML)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0" name="CustomShape 9"/>
          <p:cNvSpPr/>
          <p:nvPr/>
        </p:nvSpPr>
        <p:spPr>
          <a:xfrm>
            <a:off x="6233040" y="1859760"/>
            <a:ext cx="4865400" cy="210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Segoe Ul light"/>
              </a:rPr>
              <a:t>Algorithm advancement, 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Segoe Ul light"/>
              </a:rPr>
              <a:t>Optimized software library &amp; CMSIS-NN optimization algorithms 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Segoe Ul light"/>
              </a:rPr>
              <a:t>Open source framework, TensorFlow Lite (TinyML)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231" name="Picture 8" descr="Algorithm Svg Png Icon Free Download (#546218) - OnlineWebFonts.COM"/>
          <p:cNvPicPr/>
          <p:nvPr/>
        </p:nvPicPr>
        <p:blipFill>
          <a:blip r:embed="rId3"/>
          <a:stretch/>
        </p:blipFill>
        <p:spPr>
          <a:xfrm>
            <a:off x="9653040" y="3115800"/>
            <a:ext cx="934560" cy="934560"/>
          </a:xfrm>
          <a:prstGeom prst="rect">
            <a:avLst/>
          </a:prstGeom>
          <a:ln>
            <a:noFill/>
          </a:ln>
        </p:spPr>
      </p:pic>
      <p:sp>
        <p:nvSpPr>
          <p:cNvPr id="232" name="CustomShape 10"/>
          <p:cNvSpPr/>
          <p:nvPr/>
        </p:nvSpPr>
        <p:spPr>
          <a:xfrm>
            <a:off x="6313320" y="4430520"/>
            <a:ext cx="492372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Segoe Ul light"/>
              </a:rPr>
              <a:t>Public/industry interest/demand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233" name="Picture 10" descr="Demand Occupations Icon - Emblem, HD Png Download - kindpng"/>
          <p:cNvPicPr/>
          <p:nvPr/>
        </p:nvPicPr>
        <p:blipFill>
          <a:blip r:embed="rId4"/>
          <a:srcRect l="16907" t="4277" r="16828" b="5571"/>
          <a:stretch/>
        </p:blipFill>
        <p:spPr>
          <a:xfrm>
            <a:off x="9580320" y="5239440"/>
            <a:ext cx="1099080" cy="109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ML Limitations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3b3838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3b3838"/>
                </a:solidFill>
                <a:latin typeface="Segoe Ul light"/>
              </a:rPr>
              <a:t>Probabilistic vs Deterministic</a:t>
            </a:r>
            <a:r>
              <a:rPr b="0" lang="en-US" sz="2800" spc="-1" strike="noStrike">
                <a:solidFill>
                  <a:srgbClr val="3b3838"/>
                </a:solidFill>
                <a:latin typeface="Segoe Ul light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76717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67171"/>
                </a:solidFill>
                <a:latin typeface="Segoe Ul light"/>
              </a:rPr>
              <a:t>ML by its nature is probabilistic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3b3838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3b3838"/>
                </a:solidFill>
                <a:latin typeface="Segoe Ul light"/>
              </a:rPr>
              <a:t>Data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76717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67171"/>
                </a:solidFill>
                <a:latin typeface="Segoe Ul light"/>
              </a:rPr>
              <a:t>Lack of data in some cases / lack of good data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3b3838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3b3838"/>
                </a:solidFill>
                <a:latin typeface="Segoe Ul light"/>
              </a:rPr>
              <a:t>Interpretability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3b3838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3b3838"/>
                </a:solidFill>
                <a:latin typeface="Segoe Ul light"/>
              </a:rPr>
              <a:t>Misapplications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3b3838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3b3838"/>
                </a:solidFill>
                <a:latin typeface="Segoe Ul light"/>
              </a:rPr>
              <a:t>Power and Cycle constraints (TinyML)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76717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67171"/>
                </a:solidFill>
                <a:latin typeface="Segoe Ul light"/>
              </a:rPr>
              <a:t>need for HW &amp; SW optimization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76717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767171"/>
                </a:solidFill>
                <a:latin typeface="Segoe Ul light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ML Process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8" name="Picture 5" descr=""/>
          <p:cNvPicPr/>
          <p:nvPr/>
        </p:nvPicPr>
        <p:blipFill>
          <a:blip r:embed="rId1"/>
          <a:srcRect l="0" t="0" r="12391" b="12416"/>
          <a:stretch/>
        </p:blipFill>
        <p:spPr>
          <a:xfrm>
            <a:off x="1607400" y="2187000"/>
            <a:ext cx="8976600" cy="4124880"/>
          </a:xfrm>
          <a:prstGeom prst="rect">
            <a:avLst/>
          </a:prstGeom>
          <a:ln>
            <a:noFill/>
          </a:ln>
        </p:spPr>
      </p:pic>
      <p:sp>
        <p:nvSpPr>
          <p:cNvPr id="239" name="CustomShape 3"/>
          <p:cNvSpPr/>
          <p:nvPr/>
        </p:nvSpPr>
        <p:spPr>
          <a:xfrm>
            <a:off x="8229600" y="2334600"/>
            <a:ext cx="243144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7c7c7c"/>
                </a:solidFill>
                <a:latin typeface="Calibri Light"/>
              </a:rPr>
              <a:t>Model Deployment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Data &amp; ML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2" name="Picture 2" descr="4 Most Common Types of Fuel, and What You Should Know About Them"/>
          <p:cNvPicPr/>
          <p:nvPr/>
        </p:nvPicPr>
        <p:blipFill>
          <a:blip r:embed="rId1"/>
          <a:stretch/>
        </p:blipFill>
        <p:spPr>
          <a:xfrm>
            <a:off x="838080" y="2493720"/>
            <a:ext cx="4671720" cy="3200040"/>
          </a:xfrm>
          <a:prstGeom prst="rect">
            <a:avLst/>
          </a:prstGeom>
          <a:ln>
            <a:noFill/>
          </a:ln>
        </p:spPr>
      </p:pic>
      <p:pic>
        <p:nvPicPr>
          <p:cNvPr id="243" name="Picture 4" descr="Data Science vs Machine Learning: What's The Difference? | Edureka"/>
          <p:cNvPicPr/>
          <p:nvPr/>
        </p:nvPicPr>
        <p:blipFill>
          <a:blip r:embed="rId2"/>
          <a:stretch/>
        </p:blipFill>
        <p:spPr>
          <a:xfrm>
            <a:off x="6641640" y="2493720"/>
            <a:ext cx="4576320" cy="320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How to build a dataset for ML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5" name="Content Placeholder 4" descr=""/>
          <p:cNvPicPr/>
          <p:nvPr/>
        </p:nvPicPr>
        <p:blipFill>
          <a:blip r:embed="rId1"/>
          <a:stretch/>
        </p:blipFill>
        <p:spPr>
          <a:xfrm>
            <a:off x="5381640" y="2440080"/>
            <a:ext cx="6125040" cy="3660480"/>
          </a:xfrm>
          <a:prstGeom prst="rect">
            <a:avLst/>
          </a:prstGeom>
          <a:ln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838080" y="1878120"/>
            <a:ext cx="3237480" cy="6706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Why do we need data?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752760" y="2788920"/>
            <a:ext cx="4628520" cy="39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spcBef>
                <a:spcPts val="49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Training dataset: </a:t>
            </a: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The sample of data used to fit the model.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Validation Dataset: </a:t>
            </a: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The sample of data used to provide an unbiased evaluation of a model fit on the training dataset while tuning model hyperparameters.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Test Dataset: </a:t>
            </a: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The sample of data used to provide an unbiased evaluation of a final model fit on the training dataset.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48" name="Picture 7" descr=""/>
          <p:cNvPicPr/>
          <p:nvPr/>
        </p:nvPicPr>
        <p:blipFill>
          <a:blip r:embed="rId2"/>
          <a:stretch/>
        </p:blipFill>
        <p:spPr>
          <a:xfrm>
            <a:off x="11049840" y="481500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249" name="Picture 9" descr=""/>
          <p:cNvPicPr/>
          <p:nvPr/>
        </p:nvPicPr>
        <p:blipFill>
          <a:blip r:embed="rId3"/>
          <a:stretch/>
        </p:blipFill>
        <p:spPr>
          <a:xfrm>
            <a:off x="11049840" y="581724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Some Data Collection Issues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2" name="Picture 2" descr="Statistical Bias in Machine Learning: Types &amp; Examples"/>
          <p:cNvPicPr/>
          <p:nvPr/>
        </p:nvPicPr>
        <p:blipFill>
          <a:blip r:embed="rId1"/>
          <a:stretch/>
        </p:blipFill>
        <p:spPr>
          <a:xfrm>
            <a:off x="838080" y="1747800"/>
            <a:ext cx="4691160" cy="1412640"/>
          </a:xfrm>
          <a:prstGeom prst="rect">
            <a:avLst/>
          </a:prstGeom>
          <a:ln>
            <a:noFill/>
          </a:ln>
        </p:spPr>
      </p:pic>
      <p:pic>
        <p:nvPicPr>
          <p:cNvPr id="253" name="Picture 6" descr="10 Standard Datasets for Practicing Applied Machine Learning"/>
          <p:cNvPicPr/>
          <p:nvPr/>
        </p:nvPicPr>
        <p:blipFill>
          <a:blip r:embed="rId2"/>
          <a:stretch/>
        </p:blipFill>
        <p:spPr>
          <a:xfrm>
            <a:off x="1224720" y="3893760"/>
            <a:ext cx="3609360" cy="2175840"/>
          </a:xfrm>
          <a:prstGeom prst="rect">
            <a:avLst/>
          </a:prstGeom>
          <a:ln>
            <a:noFill/>
          </a:ln>
        </p:spPr>
      </p:pic>
      <p:pic>
        <p:nvPicPr>
          <p:cNvPr id="254" name="Picture 5" descr=""/>
          <p:cNvPicPr/>
          <p:nvPr/>
        </p:nvPicPr>
        <p:blipFill>
          <a:blip r:embed="rId3"/>
          <a:stretch/>
        </p:blipFill>
        <p:spPr>
          <a:xfrm>
            <a:off x="5960880" y="2760480"/>
            <a:ext cx="5113080" cy="2828160"/>
          </a:xfrm>
          <a:prstGeom prst="rect">
            <a:avLst/>
          </a:prstGeom>
          <a:ln>
            <a:noFill/>
          </a:ln>
        </p:spPr>
      </p:pic>
      <p:sp>
        <p:nvSpPr>
          <p:cNvPr id="255" name="CustomShape 3"/>
          <p:cNvSpPr/>
          <p:nvPr/>
        </p:nvSpPr>
        <p:spPr>
          <a:xfrm>
            <a:off x="2415600" y="3123000"/>
            <a:ext cx="1429560" cy="481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bca4"/>
              </a:gs>
              <a:gs pos="100000">
                <a:srgbClr val="f4b196"/>
              </a:gs>
            </a:gsLst>
            <a:lin ang="540000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Bias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6" name="CustomShape 4"/>
          <p:cNvSpPr/>
          <p:nvPr/>
        </p:nvSpPr>
        <p:spPr>
          <a:xfrm>
            <a:off x="2314800" y="6080760"/>
            <a:ext cx="1429560" cy="481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bca4"/>
              </a:gs>
              <a:gs pos="100000">
                <a:srgbClr val="f4b196"/>
              </a:gs>
            </a:gsLst>
            <a:lin ang="540000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Small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7648920" y="5695560"/>
            <a:ext cx="1582200" cy="481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bca4"/>
              </a:gs>
              <a:gs pos="100000">
                <a:srgbClr val="f4b196"/>
              </a:gs>
            </a:gsLst>
            <a:lin ang="540000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Unbalanced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9" dur="indefinite" restart="never" nodeType="tmRoot">
          <p:childTnLst>
            <p:seq>
              <p:cTn id="220" dur="indefinite" nodeType="mainSeq">
                <p:childTnLst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Some solutions for unbalanced dataset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Up/over sampling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Down/under sampling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0" name="Content Placeholder 3" descr=""/>
          <p:cNvPicPr/>
          <p:nvPr/>
        </p:nvPicPr>
        <p:blipFill>
          <a:blip r:embed="rId1"/>
          <a:stretch/>
        </p:blipFill>
        <p:spPr>
          <a:xfrm>
            <a:off x="1448640" y="3687120"/>
            <a:ext cx="4297680" cy="2651400"/>
          </a:xfrm>
          <a:prstGeom prst="rect">
            <a:avLst/>
          </a:prstGeom>
          <a:ln>
            <a:noFill/>
          </a:ln>
        </p:spPr>
      </p:pic>
      <p:pic>
        <p:nvPicPr>
          <p:cNvPr id="261" name="Picture 9" descr=""/>
          <p:cNvPicPr/>
          <p:nvPr/>
        </p:nvPicPr>
        <p:blipFill>
          <a:blip r:embed="rId2"/>
          <a:stretch/>
        </p:blipFill>
        <p:spPr>
          <a:xfrm>
            <a:off x="6445440" y="3687120"/>
            <a:ext cx="3836880" cy="2651400"/>
          </a:xfrm>
          <a:prstGeom prst="rect">
            <a:avLst/>
          </a:prstGeom>
          <a:ln>
            <a:noFill/>
          </a:ln>
        </p:spPr>
      </p:pic>
      <p:pic>
        <p:nvPicPr>
          <p:cNvPr id="262" name="Picture 2" descr=""/>
          <p:cNvPicPr/>
          <p:nvPr/>
        </p:nvPicPr>
        <p:blipFill>
          <a:blip r:embed="rId3"/>
          <a:stretch/>
        </p:blipFill>
        <p:spPr>
          <a:xfrm>
            <a:off x="10896480" y="571968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9" dur="indefinite" restart="never" nodeType="tmRoot">
          <p:childTnLst>
            <p:seq>
              <p:cTn id="240" dur="indefinite" nodeType="mainSeq">
                <p:childTnLst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Codes of Interest | Deep Learning Made Fun: What is Deep Learning?"/>
          <p:cNvPicPr/>
          <p:nvPr/>
        </p:nvPicPr>
        <p:blipFill>
          <a:blip r:embed="rId1"/>
          <a:stretch/>
        </p:blipFill>
        <p:spPr>
          <a:xfrm>
            <a:off x="435600" y="457200"/>
            <a:ext cx="11320920" cy="5943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Some solutions for small size dataset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00b0f0"/>
                </a:solidFill>
                <a:latin typeface="Segoe Ul light"/>
              </a:rPr>
              <a:t>“</a:t>
            </a:r>
            <a:r>
              <a:rPr b="1" lang="en-US" sz="2600" spc="-1" strike="noStrike">
                <a:solidFill>
                  <a:srgbClr val="00b0f0"/>
                </a:solidFill>
                <a:latin typeface="Segoe Ul light"/>
              </a:rPr>
              <a:t>what if we only had more data”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Segoe Ul light"/>
              </a:rPr>
              <a:t>Collect more data. 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Segoe Ul light"/>
              </a:rPr>
              <a:t>Is it always possible?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Segoe Ul light"/>
              </a:rPr>
              <a:t>Generate synthetic data (depends upon use case and the final goal)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Segoe Ul light"/>
              </a:rPr>
              <a:t>Can we do it manually?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Segoe Ul light"/>
              </a:rPr>
              <a:t>Can machine generate useful information?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5" name="Picture 2" descr=""/>
          <p:cNvPicPr/>
          <p:nvPr/>
        </p:nvPicPr>
        <p:blipFill>
          <a:blip r:embed="rId1"/>
          <a:stretch/>
        </p:blipFill>
        <p:spPr>
          <a:xfrm>
            <a:off x="4049640" y="4266360"/>
            <a:ext cx="4092840" cy="2367360"/>
          </a:xfrm>
          <a:prstGeom prst="rect">
            <a:avLst/>
          </a:prstGeom>
          <a:ln>
            <a:noFill/>
          </a:ln>
        </p:spPr>
      </p:pic>
      <p:pic>
        <p:nvPicPr>
          <p:cNvPr id="266" name="Picture 3" descr=""/>
          <p:cNvPicPr/>
          <p:nvPr/>
        </p:nvPicPr>
        <p:blipFill>
          <a:blip r:embed="rId2"/>
          <a:stretch/>
        </p:blipFill>
        <p:spPr>
          <a:xfrm>
            <a:off x="10896480" y="471024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267" name="Picture 7" descr=""/>
          <p:cNvPicPr/>
          <p:nvPr/>
        </p:nvPicPr>
        <p:blipFill>
          <a:blip r:embed="rId3"/>
          <a:stretch/>
        </p:blipFill>
        <p:spPr>
          <a:xfrm>
            <a:off x="10896480" y="571968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5" dur="indefinite" restart="never" nodeType="tmRoot">
          <p:childTnLst>
            <p:seq>
              <p:cTn id="266" dur="indefinite" nodeType="mainSeq">
                <p:childTnLst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Some solutions for bias dataset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Segoe Ul light"/>
              </a:rPr>
              <a:t>Sample bias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Segoe Ul light"/>
              </a:rPr>
              <a:t>Covering all the cases you expect your model to be exposed to. 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Segoe Ul light"/>
              </a:rPr>
              <a:t>Exclusion bias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2000" spc="-1" strike="noStrike">
                <a:solidFill>
                  <a:srgbClr val="000000"/>
                </a:solidFill>
                <a:latin typeface="Segoe Ul light"/>
              </a:rPr>
              <a:t>Investigate before discarding feature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Segoe Ul light"/>
              </a:rPr>
              <a:t>Ask a domain expert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Segoe Ul light"/>
              </a:rPr>
              <a:t>Observer and prejudice bias 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Segoe Ul light"/>
              </a:rPr>
              <a:t>Ensure observers are well trained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Segoe Ul light"/>
              </a:rPr>
              <a:t>Having clear rules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Segoe Ul light"/>
              </a:rPr>
              <a:t>Measurement bias 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Segoe Ul light"/>
              </a:rPr>
              <a:t>Having multiple measuring devices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0" name="Picture 2" descr=""/>
          <p:cNvPicPr/>
          <p:nvPr/>
        </p:nvPicPr>
        <p:blipFill>
          <a:blip r:embed="rId1"/>
          <a:stretch/>
        </p:blipFill>
        <p:spPr>
          <a:xfrm>
            <a:off x="10896480" y="571968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1" dur="indefinite" restart="never" nodeType="tmRoot">
          <p:childTnLst>
            <p:seq>
              <p:cTn id="302" dur="indefinite" nodeType="mainSeq">
                <p:childTnLst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Data Cleansing &amp; Preprocessing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600" spc="-1" strike="noStrike">
                <a:solidFill>
                  <a:srgbClr val="000000"/>
                </a:solidFill>
                <a:latin typeface="Segoe Ul light"/>
              </a:rPr>
              <a:t>Format:</a:t>
            </a:r>
            <a:r>
              <a:rPr b="0" lang="en-US" sz="2600" spc="-1" strike="noStrike">
                <a:solidFill>
                  <a:srgbClr val="000000"/>
                </a:solidFill>
                <a:latin typeface="Segoe Ul light"/>
              </a:rPr>
              <a:t> </a:t>
            </a:r>
            <a:r>
              <a:rPr b="0" lang="en-US" sz="2000" spc="-1" strike="noStrike">
                <a:solidFill>
                  <a:srgbClr val="000000"/>
                </a:solidFill>
                <a:latin typeface="Segoe Ul light"/>
              </a:rPr>
              <a:t>The data might be spread in different files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600" spc="-1" strike="noStrike">
                <a:solidFill>
                  <a:srgbClr val="000000"/>
                </a:solidFill>
                <a:latin typeface="Segoe Ul light"/>
              </a:rPr>
              <a:t>Data Cleaning: </a:t>
            </a:r>
            <a:r>
              <a:rPr b="0" lang="en-US" sz="2000" spc="-1" strike="noStrike">
                <a:solidFill>
                  <a:srgbClr val="000000"/>
                </a:solidFill>
                <a:latin typeface="Segoe Ul light"/>
              </a:rPr>
              <a:t>the goal is to deal with missing values and remove unwanted characters from the data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MY" sz="2600" spc="-1" strike="noStrike">
                <a:solidFill>
                  <a:srgbClr val="000000"/>
                </a:solidFill>
                <a:latin typeface="Segoe Ul light"/>
              </a:rPr>
              <a:t>Remove unwanted data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MY" sz="2600" spc="-1" strike="noStrike">
                <a:solidFill>
                  <a:srgbClr val="000000"/>
                </a:solidFill>
                <a:latin typeface="Segoe Ul light"/>
              </a:rPr>
              <a:t>Manage unwanted outliers 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MY" sz="2600" spc="-1" strike="noStrike">
                <a:solidFill>
                  <a:srgbClr val="000000"/>
                </a:solidFill>
                <a:latin typeface="Segoe Ul light"/>
              </a:rPr>
              <a:t> 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3" name="Picture 4" descr="Customer Analytics | Data 360"/>
          <p:cNvPicPr/>
          <p:nvPr/>
        </p:nvPicPr>
        <p:blipFill>
          <a:blip r:embed="rId1"/>
          <a:stretch/>
        </p:blipFill>
        <p:spPr>
          <a:xfrm>
            <a:off x="7301520" y="3100680"/>
            <a:ext cx="3106800" cy="28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5" dur="indefinite" restart="never" nodeType="tmRoot">
          <p:childTnLst>
            <p:seq>
              <p:cTn id="336" dur="indefinite" nodeType="mainSeq">
                <p:childTnLst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Feature Selection and Feature Extraction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Segoe Ul light"/>
              </a:rPr>
              <a:t>Feature: </a:t>
            </a: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Individual measurable property or characteristic of a phenomenon being observed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Segoe Ul light"/>
              </a:rPr>
              <a:t>Selection: </a:t>
            </a: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Choosing a subset of the original pool of features.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Segoe Ul light"/>
              </a:rPr>
              <a:t>Extraction:</a:t>
            </a: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 Getting useful features from existing data.</a:t>
            </a: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6" name="Picture 2" descr="Feature extraction vs. feature selection"/>
          <p:cNvPicPr/>
          <p:nvPr/>
        </p:nvPicPr>
        <p:blipFill>
          <a:blip r:embed="rId1"/>
          <a:srcRect l="50334" t="0" r="0" b="0"/>
          <a:stretch/>
        </p:blipFill>
        <p:spPr>
          <a:xfrm>
            <a:off x="2176920" y="3671640"/>
            <a:ext cx="3091320" cy="2966040"/>
          </a:xfrm>
          <a:prstGeom prst="rect">
            <a:avLst/>
          </a:prstGeom>
          <a:ln>
            <a:noFill/>
          </a:ln>
        </p:spPr>
      </p:pic>
      <p:pic>
        <p:nvPicPr>
          <p:cNvPr id="277" name="Picture 5" descr=""/>
          <p:cNvPicPr/>
          <p:nvPr/>
        </p:nvPicPr>
        <p:blipFill>
          <a:blip r:embed="rId2"/>
          <a:stretch/>
        </p:blipFill>
        <p:spPr>
          <a:xfrm>
            <a:off x="10896480" y="571968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278" name="Picture 2" descr="Feature extraction vs. feature selection"/>
          <p:cNvPicPr/>
          <p:nvPr/>
        </p:nvPicPr>
        <p:blipFill>
          <a:blip r:embed="rId3"/>
          <a:srcRect l="0" t="0" r="50268" b="0"/>
          <a:stretch/>
        </p:blipFill>
        <p:spPr>
          <a:xfrm>
            <a:off x="6607080" y="3671640"/>
            <a:ext cx="3091320" cy="2962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7" dur="indefinite" restart="never" nodeType="tmRoot">
          <p:childTnLst>
            <p:seq>
              <p:cTn id="358" dur="indefinite" nodeType="mainSeq">
                <p:childTnLst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Train, Validation, and Test Sets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Segoe Ul light"/>
              </a:rPr>
              <a:t>How to split?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Segoe Ul light"/>
              </a:rPr>
              <a:t>Mainly depends on: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Segoe Ul light"/>
              </a:rPr>
              <a:t>the total number of samples in your data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Segoe Ul light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1" name="Picture 7" descr=""/>
          <p:cNvPicPr/>
          <p:nvPr/>
        </p:nvPicPr>
        <p:blipFill>
          <a:blip r:embed="rId1"/>
          <a:srcRect l="0" t="0" r="0" b="13534"/>
          <a:stretch/>
        </p:blipFill>
        <p:spPr>
          <a:xfrm>
            <a:off x="2024280" y="3718800"/>
            <a:ext cx="8143200" cy="215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3" dur="indefinite" restart="never" nodeType="tmRoot">
          <p:childTnLst>
            <p:seq>
              <p:cTn id="384" dur="indefinite" nodeType="mainSeq">
                <p:childTnLst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Training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3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MY" sz="6400" spc="-1" strike="noStrike">
                <a:solidFill>
                  <a:srgbClr val="000000"/>
                </a:solidFill>
                <a:latin typeface="Segoe Ul light"/>
              </a:rPr>
              <a:t>Regression models </a:t>
            </a:r>
            <a:endParaRPr b="0" lang="en-US" sz="64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Linear regression 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Polynomial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…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MY" sz="6400" spc="-1" strike="noStrike">
                <a:solidFill>
                  <a:srgbClr val="000000"/>
                </a:solidFill>
                <a:latin typeface="Segoe Ul light"/>
              </a:rPr>
              <a:t>Classification models </a:t>
            </a:r>
            <a:endParaRPr b="0" lang="en-US" sz="64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KNN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Decision tree 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Logistic regression 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SVM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…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MY" sz="6400" spc="-1" strike="noStrike">
                <a:solidFill>
                  <a:srgbClr val="000000"/>
                </a:solidFill>
                <a:latin typeface="Segoe Ul light"/>
              </a:rPr>
              <a:t>Clustering models </a:t>
            </a:r>
            <a:endParaRPr b="0" lang="en-US" sz="64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K-means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Hierarchy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DBSCAN 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5600" spc="-1" strike="noStrike">
                <a:solidFill>
                  <a:srgbClr val="000000"/>
                </a:solidFill>
                <a:latin typeface="Segoe Ul light"/>
              </a:rPr>
              <a:t>…</a:t>
            </a:r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5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4" name="Picture 4" descr="Regression vs Classification in Machine Learning - Javatpoint"/>
          <p:cNvPicPr/>
          <p:nvPr/>
        </p:nvPicPr>
        <p:blipFill>
          <a:blip r:embed="rId1"/>
          <a:srcRect l="49994" t="0" r="0" b="0"/>
          <a:stretch/>
        </p:blipFill>
        <p:spPr>
          <a:xfrm>
            <a:off x="5689440" y="1750320"/>
            <a:ext cx="2114640" cy="2354760"/>
          </a:xfrm>
          <a:prstGeom prst="rect">
            <a:avLst/>
          </a:prstGeom>
          <a:ln>
            <a:noFill/>
          </a:ln>
        </p:spPr>
      </p:pic>
      <p:pic>
        <p:nvPicPr>
          <p:cNvPr id="285" name="Picture 2" descr="Regression vs Classification in Machine Learning - Javatpoint"/>
          <p:cNvPicPr/>
          <p:nvPr/>
        </p:nvPicPr>
        <p:blipFill>
          <a:blip r:embed="rId2"/>
          <a:srcRect l="0" t="0" r="51409" b="0"/>
          <a:stretch/>
        </p:blipFill>
        <p:spPr>
          <a:xfrm>
            <a:off x="8662680" y="1765800"/>
            <a:ext cx="2054520" cy="2354760"/>
          </a:xfrm>
          <a:prstGeom prst="rect">
            <a:avLst/>
          </a:prstGeom>
          <a:ln>
            <a:noFill/>
          </a:ln>
        </p:spPr>
      </p:pic>
      <p:pic>
        <p:nvPicPr>
          <p:cNvPr id="286" name="Picture 4" descr=""/>
          <p:cNvPicPr/>
          <p:nvPr/>
        </p:nvPicPr>
        <p:blipFill>
          <a:blip r:embed="rId3"/>
          <a:stretch/>
        </p:blipFill>
        <p:spPr>
          <a:xfrm>
            <a:off x="5744520" y="4255920"/>
            <a:ext cx="4942800" cy="2517480"/>
          </a:xfrm>
          <a:prstGeom prst="rect">
            <a:avLst/>
          </a:prstGeom>
          <a:ln>
            <a:noFill/>
          </a:ln>
        </p:spPr>
      </p:pic>
      <p:pic>
        <p:nvPicPr>
          <p:cNvPr id="287" name="Picture 10" descr=""/>
          <p:cNvPicPr/>
          <p:nvPr/>
        </p:nvPicPr>
        <p:blipFill>
          <a:blip r:embed="rId4"/>
          <a:stretch/>
        </p:blipFill>
        <p:spPr>
          <a:xfrm>
            <a:off x="10896480" y="577944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288" name="Picture 12" descr=""/>
          <p:cNvPicPr/>
          <p:nvPr/>
        </p:nvPicPr>
        <p:blipFill>
          <a:blip r:embed="rId5"/>
          <a:stretch/>
        </p:blipFill>
        <p:spPr>
          <a:xfrm>
            <a:off x="10896480" y="479772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289" name="Picture 14" descr=""/>
          <p:cNvPicPr/>
          <p:nvPr/>
        </p:nvPicPr>
        <p:blipFill>
          <a:blip r:embed="rId6"/>
          <a:stretch/>
        </p:blipFill>
        <p:spPr>
          <a:xfrm>
            <a:off x="10868400" y="384552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3" dur="indefinite" restart="never" nodeType="tmRoot">
          <p:childTnLst>
            <p:seq>
              <p:cTn id="394" dur="indefinite" nodeType="mainSeq">
                <p:childTnLst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Overfitting &amp; Underfitting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804600" y="1787400"/>
            <a:ext cx="5494320" cy="4704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700" spc="-1" strike="noStrike">
                <a:solidFill>
                  <a:srgbClr val="000000"/>
                </a:solidFill>
                <a:latin typeface="Segoe Ul light"/>
              </a:rPr>
              <a:t>Underfitting: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latin typeface="Segoe Ul light"/>
              </a:rPr>
              <a:t>Model performs poor under both training and test sets.  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Segoe Ul light"/>
              </a:rPr>
              <a:t>Solutions: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latin typeface="Segoe Ul light"/>
              </a:rPr>
              <a:t>Add more data </a:t>
            </a:r>
            <a:endParaRPr b="0" lang="en-US" sz="13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latin typeface="Segoe Ul light"/>
              </a:rPr>
              <a:t>Try different features or more features </a:t>
            </a:r>
            <a:endParaRPr b="0" lang="en-US" sz="13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1300" spc="-1" strike="noStrike">
                <a:solidFill>
                  <a:srgbClr val="000000"/>
                </a:solidFill>
                <a:latin typeface="Segoe Ul light"/>
              </a:rPr>
              <a:t>Try for longer </a:t>
            </a:r>
            <a:endParaRPr b="0" lang="en-US" sz="13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latin typeface="Segoe Ul light"/>
              </a:rPr>
              <a:t>Reduce dropout nodes</a:t>
            </a:r>
            <a:endParaRPr b="0" lang="en-US" sz="13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1300" spc="-1" strike="noStrike">
                <a:solidFill>
                  <a:srgbClr val="000000"/>
                </a:solidFill>
                <a:latin typeface="Segoe Ul light"/>
              </a:rPr>
              <a:t>Try a more complex model (increasing #layer &amp; #neurons)</a:t>
            </a:r>
            <a:endParaRPr b="0" lang="en-US" sz="13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700" spc="-1" strike="noStrike">
                <a:solidFill>
                  <a:srgbClr val="000000"/>
                </a:solidFill>
                <a:latin typeface="Segoe Ul light"/>
              </a:rPr>
              <a:t>Overfitting: </a:t>
            </a:r>
            <a:r>
              <a:rPr b="0" lang="en-US" sz="1700" spc="-1" strike="noStrike">
                <a:solidFill>
                  <a:srgbClr val="000000"/>
                </a:solidFill>
                <a:latin typeface="Segoe Ul light"/>
              </a:rPr>
              <a:t>Model predicts training data well but fails to generalize to test data.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Segoe Ul light"/>
              </a:rPr>
              <a:t>Solutions:</a:t>
            </a:r>
            <a:endParaRPr b="0" lang="en-US" sz="17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latin typeface="Segoe Ul light"/>
              </a:rPr>
              <a:t>Add more data / data augmentation </a:t>
            </a:r>
            <a:endParaRPr b="0" lang="en-US" sz="13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latin typeface="Segoe Ul light"/>
              </a:rPr>
              <a:t>Early stopping </a:t>
            </a:r>
            <a:endParaRPr b="0" lang="en-US" sz="13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latin typeface="Segoe Ul light"/>
              </a:rPr>
              <a:t>Reduce model complexity </a:t>
            </a:r>
            <a:r>
              <a:rPr b="0" lang="en-MY" sz="1300" spc="-1" strike="noStrike">
                <a:solidFill>
                  <a:srgbClr val="000000"/>
                </a:solidFill>
                <a:latin typeface="Segoe Ul light"/>
              </a:rPr>
              <a:t>(reducing #layer &amp; #neurons)</a:t>
            </a:r>
            <a:endParaRPr b="0" lang="en-US" sz="1300" spc="-1" strike="noStrike">
              <a:solidFill>
                <a:srgbClr val="000000"/>
              </a:solidFill>
              <a:latin typeface="Calibri"/>
            </a:endParaRPr>
          </a:p>
          <a:p>
            <a:pPr lvl="2" marL="6858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00" spc="-1" strike="noStrike">
                <a:solidFill>
                  <a:srgbClr val="000000"/>
                </a:solidFill>
                <a:latin typeface="Segoe Ul light"/>
              </a:rPr>
              <a:t> </a:t>
            </a:r>
            <a:endParaRPr b="0" lang="en-US" sz="1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2" name="Picture 4" descr="What is Underfitting? | IBM"/>
          <p:cNvPicPr/>
          <p:nvPr/>
        </p:nvPicPr>
        <p:blipFill>
          <a:blip r:embed="rId1"/>
          <a:srcRect l="0" t="0" r="66834" b="0"/>
          <a:stretch/>
        </p:blipFill>
        <p:spPr>
          <a:xfrm>
            <a:off x="6416280" y="1690560"/>
            <a:ext cx="2099160" cy="2742840"/>
          </a:xfrm>
          <a:prstGeom prst="rect">
            <a:avLst/>
          </a:prstGeom>
          <a:ln>
            <a:noFill/>
          </a:ln>
        </p:spPr>
      </p:pic>
      <p:pic>
        <p:nvPicPr>
          <p:cNvPr id="293" name="Picture 4" descr="What is Underfitting? | IBM"/>
          <p:cNvPicPr/>
          <p:nvPr/>
        </p:nvPicPr>
        <p:blipFill>
          <a:blip r:embed="rId2"/>
          <a:srcRect l="35522" t="0" r="34563" b="0"/>
          <a:stretch/>
        </p:blipFill>
        <p:spPr>
          <a:xfrm>
            <a:off x="7883280" y="4114800"/>
            <a:ext cx="1892880" cy="2742840"/>
          </a:xfrm>
          <a:prstGeom prst="rect">
            <a:avLst/>
          </a:prstGeom>
          <a:ln>
            <a:noFill/>
          </a:ln>
        </p:spPr>
      </p:pic>
      <p:pic>
        <p:nvPicPr>
          <p:cNvPr id="294" name="Picture 4" descr="What is Underfitting? | IBM"/>
          <p:cNvPicPr/>
          <p:nvPr/>
        </p:nvPicPr>
        <p:blipFill>
          <a:blip r:embed="rId3"/>
          <a:srcRect l="67679" t="0" r="0" b="0"/>
          <a:stretch/>
        </p:blipFill>
        <p:spPr>
          <a:xfrm>
            <a:off x="9307800" y="1690560"/>
            <a:ext cx="2045520" cy="274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7" dur="indefinite" restart="never" nodeType="tmRoot">
          <p:childTnLst>
            <p:seq>
              <p:cTn id="458" dur="indefinite" nodeType="mainSeq">
                <p:childTnLst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Evaluation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MY" sz="2400" spc="-1" strike="noStrike">
                <a:solidFill>
                  <a:srgbClr val="000000"/>
                </a:solidFill>
                <a:latin typeface="Segoe Ul light"/>
              </a:rPr>
              <a:t>How we can evaluate the performance of our developed model?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MY" sz="2400" spc="-1" strike="noStrike">
                <a:solidFill>
                  <a:srgbClr val="000000"/>
                </a:solidFill>
                <a:latin typeface="Segoe Ul light"/>
              </a:rPr>
              <a:t>Metrices: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Root Mean Squared Error (RMSE)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Mean Absolute Percentage Error (MAPE)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Median Absolute Error (MedAE)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2400" spc="-1" strike="noStrike">
                <a:solidFill>
                  <a:srgbClr val="000000"/>
                </a:solidFill>
                <a:latin typeface="Segoe Ul light"/>
              </a:rPr>
              <a:t>Accuracy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2400" spc="-1" strike="noStrike">
                <a:solidFill>
                  <a:srgbClr val="000000"/>
                </a:solidFill>
                <a:latin typeface="Segoe Ul light"/>
              </a:rPr>
              <a:t>Confusion matrix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Confusion Matrix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2400" spc="-1" strike="noStrike">
                <a:solidFill>
                  <a:srgbClr val="000000"/>
                </a:solidFill>
                <a:latin typeface="Segoe Ul light"/>
              </a:rPr>
              <a:t>A performance measurement for ML classification.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Applicable for two or more class classification problems.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Useful for measuring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9" name="Picture 9" descr=""/>
          <p:cNvPicPr/>
          <p:nvPr/>
        </p:nvPicPr>
        <p:blipFill>
          <a:blip r:embed="rId1"/>
          <a:stretch/>
        </p:blipFill>
        <p:spPr>
          <a:xfrm>
            <a:off x="7518600" y="2773800"/>
            <a:ext cx="3682080" cy="3204360"/>
          </a:xfrm>
          <a:prstGeom prst="rect">
            <a:avLst/>
          </a:prstGeom>
          <a:ln>
            <a:noFill/>
          </a:ln>
        </p:spPr>
      </p:pic>
      <p:pic>
        <p:nvPicPr>
          <p:cNvPr id="300" name="Picture 11" descr=""/>
          <p:cNvPicPr/>
          <p:nvPr/>
        </p:nvPicPr>
        <p:blipFill>
          <a:blip r:embed="rId2"/>
          <a:stretch/>
        </p:blipFill>
        <p:spPr>
          <a:xfrm>
            <a:off x="11086920" y="581364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5" dur="indefinite" restart="never" nodeType="tmRoot">
          <p:childTnLst>
            <p:seq>
              <p:cTn id="506" dur="indefinite" nodeType="mainSeq">
                <p:childTnLst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Resources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2" name="Picture 4" descr=""/>
          <p:cNvPicPr/>
          <p:nvPr/>
        </p:nvPicPr>
        <p:blipFill>
          <a:blip r:embed="rId1"/>
          <a:stretch/>
        </p:blipFill>
        <p:spPr>
          <a:xfrm>
            <a:off x="4712040" y="2602440"/>
            <a:ext cx="2767320" cy="3292560"/>
          </a:xfrm>
          <a:prstGeom prst="rect">
            <a:avLst/>
          </a:prstGeom>
          <a:ln>
            <a:noFill/>
          </a:ln>
        </p:spPr>
      </p:pic>
      <p:pic>
        <p:nvPicPr>
          <p:cNvPr id="303" name="Picture 6" descr=""/>
          <p:cNvPicPr/>
          <p:nvPr/>
        </p:nvPicPr>
        <p:blipFill>
          <a:blip r:embed="rId2"/>
          <a:stretch/>
        </p:blipFill>
        <p:spPr>
          <a:xfrm>
            <a:off x="834840" y="2602440"/>
            <a:ext cx="2414520" cy="3292560"/>
          </a:xfrm>
          <a:prstGeom prst="rect">
            <a:avLst/>
          </a:prstGeom>
          <a:ln>
            <a:noFill/>
          </a:ln>
        </p:spPr>
      </p:pic>
      <p:pic>
        <p:nvPicPr>
          <p:cNvPr id="304" name="Picture 4" descr="TinyML"/>
          <p:cNvPicPr/>
          <p:nvPr/>
        </p:nvPicPr>
        <p:blipFill>
          <a:blip r:embed="rId3"/>
          <a:stretch/>
        </p:blipFill>
        <p:spPr>
          <a:xfrm>
            <a:off x="8942400" y="2602440"/>
            <a:ext cx="2381040" cy="3123720"/>
          </a:xfrm>
          <a:prstGeom prst="rect">
            <a:avLst/>
          </a:prstGeom>
          <a:ln>
            <a:noFill/>
          </a:ln>
        </p:spPr>
      </p:pic>
      <p:pic>
        <p:nvPicPr>
          <p:cNvPr id="305" name="Content Placeholder 10" descr=""/>
          <p:cNvPicPr/>
          <p:nvPr/>
        </p:nvPicPr>
        <p:blipFill>
          <a:blip r:embed="rId4"/>
          <a:stretch/>
        </p:blipFill>
        <p:spPr>
          <a:xfrm>
            <a:off x="10866240" y="226224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306" name="Picture 5" descr=""/>
          <p:cNvPicPr/>
          <p:nvPr/>
        </p:nvPicPr>
        <p:blipFill>
          <a:blip r:embed="rId5"/>
          <a:stretch/>
        </p:blipFill>
        <p:spPr>
          <a:xfrm>
            <a:off x="2617200" y="226224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307" name="Picture 8" descr=""/>
          <p:cNvPicPr/>
          <p:nvPr/>
        </p:nvPicPr>
        <p:blipFill>
          <a:blip r:embed="rId6"/>
          <a:stretch/>
        </p:blipFill>
        <p:spPr>
          <a:xfrm>
            <a:off x="6761520" y="226224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Layout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1021680" y="2108520"/>
            <a:ext cx="2304720" cy="1482480"/>
          </a:xfrm>
          <a:prstGeom prst="rect">
            <a:avLst/>
          </a:prstGeom>
          <a:ln cap="sq" w="38160">
            <a:solidFill>
              <a:srgbClr val="0070c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137" name="Picture 4" descr="Tiny ML. About TinyML: | by Tech in 3 | Geek Culture | Apr, 2022 | Medium"/>
          <p:cNvPicPr/>
          <p:nvPr/>
        </p:nvPicPr>
        <p:blipFill>
          <a:blip r:embed="rId2"/>
          <a:stretch/>
        </p:blipFill>
        <p:spPr>
          <a:xfrm>
            <a:off x="4284000" y="2125440"/>
            <a:ext cx="3564000" cy="1449000"/>
          </a:xfrm>
          <a:prstGeom prst="rect">
            <a:avLst/>
          </a:prstGeom>
          <a:ln cap="sq" w="38160">
            <a:solidFill>
              <a:schemeClr val="accent1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138" name="Picture 5" descr=""/>
          <p:cNvPicPr/>
          <p:nvPr/>
        </p:nvPicPr>
        <p:blipFill>
          <a:blip r:embed="rId3"/>
          <a:srcRect l="20209" t="4879" r="20096" b="5752"/>
          <a:stretch/>
        </p:blipFill>
        <p:spPr>
          <a:xfrm>
            <a:off x="8910360" y="2177280"/>
            <a:ext cx="1421280" cy="1439640"/>
          </a:xfrm>
          <a:prstGeom prst="rect">
            <a:avLst/>
          </a:prstGeom>
          <a:ln cap="sq" w="38160">
            <a:solidFill>
              <a:srgbClr val="0070c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139" name="Picture 8" descr="Speed limit RGB color icon stock vector. Illustration of linear - 186384405"/>
          <p:cNvPicPr/>
          <p:nvPr/>
        </p:nvPicPr>
        <p:blipFill>
          <a:blip r:embed="rId4"/>
          <a:srcRect l="12175" t="20754" r="12222" b="20825"/>
          <a:stretch/>
        </p:blipFill>
        <p:spPr>
          <a:xfrm>
            <a:off x="1399680" y="4618080"/>
            <a:ext cx="1548000" cy="1196280"/>
          </a:xfrm>
          <a:prstGeom prst="rect">
            <a:avLst/>
          </a:prstGeom>
          <a:ln cap="sq" w="38160">
            <a:solidFill>
              <a:srgbClr val="0070c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140" name="Picture 10" descr="7 Steps to Machine Learning: How to Prepare for an Automated Future | by Dr  Mark van Rijmenam | DataSeries | Medium"/>
          <p:cNvPicPr/>
          <p:nvPr/>
        </p:nvPicPr>
        <p:blipFill>
          <a:blip r:embed="rId5"/>
          <a:stretch/>
        </p:blipFill>
        <p:spPr>
          <a:xfrm>
            <a:off x="4284000" y="4698000"/>
            <a:ext cx="6002280" cy="1001880"/>
          </a:xfrm>
          <a:prstGeom prst="rect">
            <a:avLst/>
          </a:prstGeom>
          <a:ln cap="sq" w="38160">
            <a:solidFill>
              <a:srgbClr val="0070c0"/>
            </a:solidFill>
            <a:miter/>
          </a:ln>
          <a:effectLst>
            <a:outerShdw algn="tl" blurRad="5080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41" name="CustomShape 2"/>
          <p:cNvSpPr/>
          <p:nvPr/>
        </p:nvSpPr>
        <p:spPr>
          <a:xfrm>
            <a:off x="1007640" y="3770280"/>
            <a:ext cx="23328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What is AI, ML, &amp; DL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5156640" y="3713760"/>
            <a:ext cx="1818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ML vs TinyML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8884800" y="3770280"/>
            <a:ext cx="14212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ML enablers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1338120" y="5937120"/>
            <a:ext cx="16711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ML </a:t>
            </a: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Limitations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6620040" y="5889240"/>
            <a:ext cx="13309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ML </a:t>
            </a: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Process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8662680" y="1960560"/>
            <a:ext cx="443880" cy="44388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iii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7" name="CustomShape 8"/>
          <p:cNvSpPr/>
          <p:nvPr/>
        </p:nvSpPr>
        <p:spPr>
          <a:xfrm>
            <a:off x="1177560" y="4375800"/>
            <a:ext cx="443880" cy="44388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iv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8" name="CustomShape 9"/>
          <p:cNvSpPr/>
          <p:nvPr/>
        </p:nvSpPr>
        <p:spPr>
          <a:xfrm>
            <a:off x="4061880" y="4475880"/>
            <a:ext cx="443880" cy="44388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v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9" name="CustomShape 10"/>
          <p:cNvSpPr/>
          <p:nvPr/>
        </p:nvSpPr>
        <p:spPr>
          <a:xfrm>
            <a:off x="4061880" y="1898640"/>
            <a:ext cx="443880" cy="44388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ii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50" name="CustomShape 11"/>
          <p:cNvSpPr/>
          <p:nvPr/>
        </p:nvSpPr>
        <p:spPr>
          <a:xfrm>
            <a:off x="785520" y="1886400"/>
            <a:ext cx="443880" cy="44388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i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AI ML DL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496520" y="3264480"/>
            <a:ext cx="1597320" cy="16138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AI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608760" y="4878720"/>
            <a:ext cx="1597320" cy="16138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DL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2373840" y="4878720"/>
            <a:ext cx="1597320" cy="161388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ML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5971320" y="2972160"/>
            <a:ext cx="1597320" cy="161388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ML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6" name="CustomShape 6"/>
          <p:cNvSpPr/>
          <p:nvPr/>
        </p:nvSpPr>
        <p:spPr>
          <a:xfrm>
            <a:off x="8243280" y="2984040"/>
            <a:ext cx="3472920" cy="35085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AI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57" name="CustomShape 7"/>
          <p:cNvSpPr/>
          <p:nvPr/>
        </p:nvSpPr>
        <p:spPr>
          <a:xfrm>
            <a:off x="8894880" y="4085280"/>
            <a:ext cx="2169720" cy="219204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ML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58" name="CustomShape 8"/>
          <p:cNvSpPr/>
          <p:nvPr/>
        </p:nvSpPr>
        <p:spPr>
          <a:xfrm>
            <a:off x="9398160" y="4917240"/>
            <a:ext cx="1162800" cy="1174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DL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9" name="CustomShape 9"/>
          <p:cNvSpPr/>
          <p:nvPr/>
        </p:nvSpPr>
        <p:spPr>
          <a:xfrm>
            <a:off x="4645440" y="2972160"/>
            <a:ext cx="1597320" cy="16138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DL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0" name="CustomShape 10"/>
          <p:cNvSpPr/>
          <p:nvPr/>
        </p:nvSpPr>
        <p:spPr>
          <a:xfrm>
            <a:off x="5297040" y="1814760"/>
            <a:ext cx="1597320" cy="16138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AI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What is AI, ML &amp; DL?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838080" y="1825560"/>
            <a:ext cx="249804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163" name="Picture 2" descr="Machine Learning vs. Deep Learning | by Prince Yadav | Medium"/>
          <p:cNvPicPr/>
          <p:nvPr/>
        </p:nvPicPr>
        <p:blipFill>
          <a:blip r:embed="rId1"/>
          <a:srcRect l="0" t="0" r="66672" b="15642"/>
          <a:stretch/>
        </p:blipFill>
        <p:spPr>
          <a:xfrm>
            <a:off x="1360440" y="2486520"/>
            <a:ext cx="2182680" cy="3623400"/>
          </a:xfrm>
          <a:prstGeom prst="rect">
            <a:avLst/>
          </a:prstGeom>
          <a:ln>
            <a:noFill/>
          </a:ln>
        </p:spPr>
      </p:pic>
      <p:pic>
        <p:nvPicPr>
          <p:cNvPr id="164" name="Picture 2" descr="Machine Learning vs. Deep Learning | by Prince Yadav | Medium"/>
          <p:cNvPicPr/>
          <p:nvPr/>
        </p:nvPicPr>
        <p:blipFill>
          <a:blip r:embed="rId2"/>
          <a:srcRect l="33817" t="428" r="33561" b="15538"/>
          <a:stretch/>
        </p:blipFill>
        <p:spPr>
          <a:xfrm>
            <a:off x="5027400" y="2486520"/>
            <a:ext cx="2136600" cy="3609360"/>
          </a:xfrm>
          <a:prstGeom prst="rect">
            <a:avLst/>
          </a:prstGeom>
          <a:ln>
            <a:noFill/>
          </a:ln>
        </p:spPr>
      </p:pic>
      <p:pic>
        <p:nvPicPr>
          <p:cNvPr id="165" name="Picture 2" descr="Machine Learning vs. Deep Learning | by Prince Yadav | Medium"/>
          <p:cNvPicPr/>
          <p:nvPr/>
        </p:nvPicPr>
        <p:blipFill>
          <a:blip r:embed="rId3"/>
          <a:srcRect l="66662" t="332" r="0" b="15642"/>
          <a:stretch/>
        </p:blipFill>
        <p:spPr>
          <a:xfrm>
            <a:off x="8648280" y="2486520"/>
            <a:ext cx="2183400" cy="360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ML vs TinyML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Segoe Ul light"/>
              </a:rPr>
              <a:t>ML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457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More powerful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2" marL="457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Longer processing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2" marL="457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More power consumption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Picture 6" descr="Google Launches TPU v4 AI Chips"/>
          <p:cNvPicPr/>
          <p:nvPr/>
        </p:nvPicPr>
        <p:blipFill>
          <a:blip r:embed="rId1"/>
          <a:stretch/>
        </p:blipFill>
        <p:spPr>
          <a:xfrm>
            <a:off x="3072600" y="4348080"/>
            <a:ext cx="3023280" cy="1828440"/>
          </a:xfrm>
          <a:prstGeom prst="rect">
            <a:avLst/>
          </a:prstGeom>
          <a:ln>
            <a:noFill/>
          </a:ln>
        </p:spPr>
      </p:pic>
      <p:sp>
        <p:nvSpPr>
          <p:cNvPr id="169" name="TextShape 3"/>
          <p:cNvSpPr txBox="1"/>
          <p:nvPr/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Segoe Ul light"/>
              </a:rPr>
              <a:t>TinyML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Less powerful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Segoe Ul light"/>
              </a:rPr>
              <a:t>Light processing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MY" sz="1800" spc="-1" strike="noStrike">
                <a:solidFill>
                  <a:srgbClr val="000000"/>
                </a:solidFill>
                <a:latin typeface="Segoe Ul light"/>
              </a:rPr>
              <a:t>Power efficient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Picture 8" descr="Every programmer's dream 😍🤩 #programming #dream #codinglife | Computer  room, Computer setup, Video game rooms"/>
          <p:cNvPicPr/>
          <p:nvPr/>
        </p:nvPicPr>
        <p:blipFill>
          <a:blip r:embed="rId2"/>
          <a:stretch/>
        </p:blipFill>
        <p:spPr>
          <a:xfrm>
            <a:off x="473400" y="4338360"/>
            <a:ext cx="2437920" cy="1828440"/>
          </a:xfrm>
          <a:prstGeom prst="rect">
            <a:avLst/>
          </a:prstGeom>
          <a:ln>
            <a:noFill/>
          </a:ln>
        </p:spPr>
      </p:pic>
      <p:pic>
        <p:nvPicPr>
          <p:cNvPr id="171" name="Picture 14" descr="tinyML Reaches New Heights with Crazyflie Nano Drone AI-deck - Hackster.io"/>
          <p:cNvPicPr/>
          <p:nvPr/>
        </p:nvPicPr>
        <p:blipFill>
          <a:blip r:embed="rId3"/>
          <a:srcRect l="17762" t="0" r="10500" b="0"/>
          <a:stretch/>
        </p:blipFill>
        <p:spPr>
          <a:xfrm>
            <a:off x="9083880" y="3245400"/>
            <a:ext cx="2811960" cy="2205000"/>
          </a:xfrm>
          <a:prstGeom prst="rect">
            <a:avLst/>
          </a:prstGeom>
          <a:ln>
            <a:noFill/>
          </a:ln>
        </p:spPr>
      </p:pic>
      <p:pic>
        <p:nvPicPr>
          <p:cNvPr id="172" name="Picture 2" descr="Arduino Nano 33 IoT with Headers"/>
          <p:cNvPicPr/>
          <p:nvPr/>
        </p:nvPicPr>
        <p:blipFill>
          <a:blip r:embed="rId4"/>
          <a:stretch/>
        </p:blipFill>
        <p:spPr>
          <a:xfrm>
            <a:off x="6535800" y="4054680"/>
            <a:ext cx="2395440" cy="2395440"/>
          </a:xfrm>
          <a:prstGeom prst="rect">
            <a:avLst/>
          </a:prstGeom>
          <a:ln>
            <a:noFill/>
          </a:ln>
        </p:spPr>
      </p:pic>
      <p:sp>
        <p:nvSpPr>
          <p:cNvPr id="173" name="CustomShape 4"/>
          <p:cNvSpPr/>
          <p:nvPr/>
        </p:nvSpPr>
        <p:spPr>
          <a:xfrm>
            <a:off x="10157760" y="3801600"/>
            <a:ext cx="423000" cy="42300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Line 5"/>
          <p:cNvSpPr/>
          <p:nvPr/>
        </p:nvSpPr>
        <p:spPr>
          <a:xfrm flipH="1">
            <a:off x="8762760" y="4114800"/>
            <a:ext cx="1395000" cy="422280"/>
          </a:xfrm>
          <a:prstGeom prst="line">
            <a:avLst/>
          </a:prstGeom>
          <a:ln w="3816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MY" sz="4400" spc="-1" strike="noStrike">
                <a:solidFill>
                  <a:srgbClr val="ffffff"/>
                </a:solidFill>
                <a:latin typeface="Segoe Ul light"/>
              </a:rPr>
              <a:t>Some TinyML Applications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Content Placeholder 5" descr=""/>
          <p:cNvPicPr/>
          <p:nvPr/>
        </p:nvPicPr>
        <p:blipFill>
          <a:blip r:embed="rId1"/>
          <a:stretch/>
        </p:blipFill>
        <p:spPr>
          <a:xfrm>
            <a:off x="1362600" y="1825560"/>
            <a:ext cx="9466200" cy="4350960"/>
          </a:xfrm>
          <a:prstGeom prst="rect">
            <a:avLst/>
          </a:prstGeom>
          <a:ln>
            <a:noFill/>
          </a:ln>
        </p:spPr>
      </p:pic>
      <p:pic>
        <p:nvPicPr>
          <p:cNvPr id="177" name="Picture 6" descr=""/>
          <p:cNvPicPr/>
          <p:nvPr/>
        </p:nvPicPr>
        <p:blipFill>
          <a:blip r:embed="rId2"/>
          <a:stretch/>
        </p:blipFill>
        <p:spPr>
          <a:xfrm>
            <a:off x="10896480" y="571968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Traditional algorithms vs ML algorithms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2282400" y="3347640"/>
            <a:ext cx="1711800" cy="17506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algorithm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551760" y="2867760"/>
            <a:ext cx="360" cy="47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4"/>
          <p:cNvSpPr/>
          <p:nvPr/>
        </p:nvSpPr>
        <p:spPr>
          <a:xfrm>
            <a:off x="2779920" y="2867760"/>
            <a:ext cx="360" cy="47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5"/>
          <p:cNvSpPr/>
          <p:nvPr/>
        </p:nvSpPr>
        <p:spPr>
          <a:xfrm>
            <a:off x="2343960" y="2498400"/>
            <a:ext cx="797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Data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3" name="CustomShape 6"/>
          <p:cNvSpPr/>
          <p:nvPr/>
        </p:nvSpPr>
        <p:spPr>
          <a:xfrm>
            <a:off x="3152880" y="2498400"/>
            <a:ext cx="797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Rules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4" name="CustomShape 7"/>
          <p:cNvSpPr/>
          <p:nvPr/>
        </p:nvSpPr>
        <p:spPr>
          <a:xfrm>
            <a:off x="3152880" y="5098680"/>
            <a:ext cx="360" cy="47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8"/>
          <p:cNvSpPr/>
          <p:nvPr/>
        </p:nvSpPr>
        <p:spPr>
          <a:xfrm>
            <a:off x="2630160" y="5578560"/>
            <a:ext cx="1045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Answers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6" name="CustomShape 9"/>
          <p:cNvSpPr/>
          <p:nvPr/>
        </p:nvSpPr>
        <p:spPr>
          <a:xfrm>
            <a:off x="838080" y="1974600"/>
            <a:ext cx="4832640" cy="4517640"/>
          </a:xfrm>
          <a:prstGeom prst="rect">
            <a:avLst/>
          </a:prstGeom>
          <a:noFill/>
          <a:ln w="2556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10"/>
          <p:cNvSpPr/>
          <p:nvPr/>
        </p:nvSpPr>
        <p:spPr>
          <a:xfrm>
            <a:off x="953280" y="1978200"/>
            <a:ext cx="1879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Traditional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8" name="CustomShape 11"/>
          <p:cNvSpPr/>
          <p:nvPr/>
        </p:nvSpPr>
        <p:spPr>
          <a:xfrm>
            <a:off x="6309360" y="1974600"/>
            <a:ext cx="4832640" cy="4517640"/>
          </a:xfrm>
          <a:prstGeom prst="rect">
            <a:avLst/>
          </a:prstGeom>
          <a:noFill/>
          <a:ln w="2556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12"/>
          <p:cNvSpPr/>
          <p:nvPr/>
        </p:nvSpPr>
        <p:spPr>
          <a:xfrm>
            <a:off x="6455880" y="1978200"/>
            <a:ext cx="1879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Segoe Ul light"/>
              </a:rPr>
              <a:t>ML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0" name="Line 13"/>
          <p:cNvSpPr/>
          <p:nvPr/>
        </p:nvSpPr>
        <p:spPr>
          <a:xfrm>
            <a:off x="6309000" y="2567880"/>
            <a:ext cx="4833000" cy="0"/>
          </a:xfrm>
          <a:prstGeom prst="line">
            <a:avLst/>
          </a:prstGeom>
          <a:ln w="2556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Line 14"/>
          <p:cNvSpPr/>
          <p:nvPr/>
        </p:nvSpPr>
        <p:spPr>
          <a:xfrm>
            <a:off x="8725680" y="2567880"/>
            <a:ext cx="0" cy="3924720"/>
          </a:xfrm>
          <a:prstGeom prst="line">
            <a:avLst/>
          </a:prstGeom>
          <a:ln w="2556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15"/>
          <p:cNvSpPr/>
          <p:nvPr/>
        </p:nvSpPr>
        <p:spPr>
          <a:xfrm>
            <a:off x="6577560" y="2644200"/>
            <a:ext cx="187956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Segoe Ul light"/>
              </a:rPr>
              <a:t>Training phase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3" name="CustomShape 16"/>
          <p:cNvSpPr/>
          <p:nvPr/>
        </p:nvSpPr>
        <p:spPr>
          <a:xfrm>
            <a:off x="8859240" y="2629440"/>
            <a:ext cx="214776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Segoe Ul light"/>
              </a:rPr>
              <a:t>Inference phase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4" name="CustomShape 17"/>
          <p:cNvSpPr/>
          <p:nvPr/>
        </p:nvSpPr>
        <p:spPr>
          <a:xfrm>
            <a:off x="6661440" y="4084560"/>
            <a:ext cx="1519200" cy="15537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ML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5" name="CustomShape 18"/>
          <p:cNvSpPr/>
          <p:nvPr/>
        </p:nvSpPr>
        <p:spPr>
          <a:xfrm flipH="1">
            <a:off x="7773480" y="3682800"/>
            <a:ext cx="36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19"/>
          <p:cNvSpPr/>
          <p:nvPr/>
        </p:nvSpPr>
        <p:spPr>
          <a:xfrm flipH="1">
            <a:off x="7135200" y="3688200"/>
            <a:ext cx="36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20"/>
          <p:cNvSpPr/>
          <p:nvPr/>
        </p:nvSpPr>
        <p:spPr>
          <a:xfrm>
            <a:off x="6761520" y="3290760"/>
            <a:ext cx="7077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Data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8" name="CustomShape 21"/>
          <p:cNvSpPr/>
          <p:nvPr/>
        </p:nvSpPr>
        <p:spPr>
          <a:xfrm>
            <a:off x="7152120" y="6035040"/>
            <a:ext cx="7077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Rules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9" name="CustomShape 22"/>
          <p:cNvSpPr/>
          <p:nvPr/>
        </p:nvSpPr>
        <p:spPr>
          <a:xfrm flipH="1">
            <a:off x="7445880" y="5637240"/>
            <a:ext cx="36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23"/>
          <p:cNvSpPr/>
          <p:nvPr/>
        </p:nvSpPr>
        <p:spPr>
          <a:xfrm>
            <a:off x="7395840" y="3300120"/>
            <a:ext cx="9277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Answer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1" name="CustomShape 24"/>
          <p:cNvSpPr/>
          <p:nvPr/>
        </p:nvSpPr>
        <p:spPr>
          <a:xfrm>
            <a:off x="9116280" y="4082040"/>
            <a:ext cx="1519200" cy="15537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ML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2" name="CustomShape 25"/>
          <p:cNvSpPr/>
          <p:nvPr/>
        </p:nvSpPr>
        <p:spPr>
          <a:xfrm flipH="1">
            <a:off x="9894240" y="3682800"/>
            <a:ext cx="36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26"/>
          <p:cNvSpPr/>
          <p:nvPr/>
        </p:nvSpPr>
        <p:spPr>
          <a:xfrm>
            <a:off x="9538920" y="3298680"/>
            <a:ext cx="7077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Data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CustomShape 27"/>
          <p:cNvSpPr/>
          <p:nvPr/>
        </p:nvSpPr>
        <p:spPr>
          <a:xfrm>
            <a:off x="9285840" y="6051240"/>
            <a:ext cx="12668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Predictions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CustomShape 28"/>
          <p:cNvSpPr/>
          <p:nvPr/>
        </p:nvSpPr>
        <p:spPr>
          <a:xfrm flipH="1">
            <a:off x="9900720" y="5634720"/>
            <a:ext cx="360" cy="39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Segoe Ul light"/>
              </a:rPr>
              <a:t>ML Categories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7" name="Picture 2" descr=""/>
          <p:cNvPicPr/>
          <p:nvPr/>
        </p:nvPicPr>
        <p:blipFill>
          <a:blip r:embed="rId1"/>
          <a:stretch/>
        </p:blipFill>
        <p:spPr>
          <a:xfrm>
            <a:off x="2883960" y="1825560"/>
            <a:ext cx="6423840" cy="4350960"/>
          </a:xfrm>
          <a:prstGeom prst="rect">
            <a:avLst/>
          </a:prstGeom>
          <a:ln>
            <a:noFill/>
          </a:ln>
        </p:spPr>
      </p:pic>
      <p:pic>
        <p:nvPicPr>
          <p:cNvPr id="208" name="Picture 3" descr=""/>
          <p:cNvPicPr/>
          <p:nvPr/>
        </p:nvPicPr>
        <p:blipFill>
          <a:blip r:embed="rId2"/>
          <a:stretch/>
        </p:blipFill>
        <p:spPr>
          <a:xfrm>
            <a:off x="10896480" y="571968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</TotalTime>
  <Application>LibreOffice/6.4.7.2$Linux_X86_64 LibreOffice_project/40$Build-2</Application>
  <Words>696</Words>
  <Paragraphs>191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2022-06-02T11:34:02Z</dcterms:created>
  <dc:creator>Mehran Behjati</dc:creator>
  <dc:description/>
  <dc:language>en-US</dc:language>
  <cp:lastModifiedBy>Mehran Behjati</cp:lastModifiedBy>
  <dcterms:modified xsi:type="dcterms:W3CDTF">2022-06-06T09:59:54Z</dcterms:modified>
  <cp:revision>57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